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72" r:id="rId4"/>
    <p:sldId id="304" r:id="rId5"/>
    <p:sldId id="307" r:id="rId6"/>
    <p:sldId id="273" r:id="rId7"/>
    <p:sldId id="275" r:id="rId8"/>
    <p:sldId id="276" r:id="rId9"/>
    <p:sldId id="286" r:id="rId10"/>
    <p:sldId id="289" r:id="rId11"/>
    <p:sldId id="305" r:id="rId12"/>
    <p:sldId id="306" r:id="rId13"/>
    <p:sldId id="277" r:id="rId14"/>
    <p:sldId id="312" r:id="rId15"/>
    <p:sldId id="278" r:id="rId16"/>
    <p:sldId id="308" r:id="rId17"/>
    <p:sldId id="309" r:id="rId18"/>
    <p:sldId id="310" r:id="rId19"/>
    <p:sldId id="311" r:id="rId20"/>
    <p:sldId id="288" r:id="rId21"/>
    <p:sldId id="287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7DE5-F612-4E57-AC64-F8DDA940DE1B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AF0E-E34E-45EC-92DB-1979DA775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895" y="2041627"/>
            <a:ext cx="10159068" cy="1387373"/>
          </a:xfrm>
        </p:spPr>
        <p:txBody>
          <a:bodyPr>
            <a:noAutofit/>
          </a:bodyPr>
          <a:lstStyle/>
          <a:p>
            <a:r>
              <a:rPr lang="en-US" sz="3200" dirty="0"/>
              <a:t>Non-equilibrium Folding Dynamics as an</a:t>
            </a:r>
            <a:r>
              <a:rPr lang="en-US" altLang="zh-CN" sz="3200" dirty="0"/>
              <a:t> Evolutionary Basis for Prokaryotic 5'-UTR Codon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4017" y="4075890"/>
            <a:ext cx="7042825" cy="114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+mj-lt"/>
              </a:rPr>
              <a:t>Zhuoran</a:t>
            </a:r>
            <a:r>
              <a:rPr lang="en-US" altLang="zh-CN" sz="2400" dirty="0">
                <a:latin typeface="+mj-lt"/>
              </a:rPr>
              <a:t> Qiao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+mj-lt"/>
              </a:rPr>
              <a:t>09 .12 .2018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Recombination&amp; Folding pathway identification </a:t>
            </a:r>
            <a:endParaRPr lang="zh-CN" alt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471661"/>
            <a:ext cx="10515600" cy="496846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For every folding domain boundary within the old strand, generate child structures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Child strands with the exact parental structure (no internal rearrangement) will also inherit the population of their parent: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400" dirty="0">
                <a:solidFill>
                  <a:srgbClr val="002060"/>
                </a:solidFill>
              </a:rPr>
              <a:t>Reconstruct the transition matrix:</a:t>
            </a:r>
          </a:p>
          <a:p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Then propagate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36318" r="1202" b="3953"/>
          <a:stretch/>
        </p:blipFill>
        <p:spPr>
          <a:xfrm>
            <a:off x="2054850" y="2228504"/>
            <a:ext cx="6555750" cy="482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51" y="4739268"/>
            <a:ext cx="7893212" cy="523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6" y="3565516"/>
            <a:ext cx="10327547" cy="780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Mapping to Physiological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Transcription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in E. Coli: 10-100 </a:t>
                </a:r>
                <a:r>
                  <a:rPr lang="en-US" dirty="0" err="1"/>
                  <a:t>nt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Calibrate pre</a:t>
                </a:r>
                <a:r>
                  <a:rPr lang="en-US" altLang="zh-CN" dirty="0"/>
                  <a:t>-exponential </a:t>
                </a:r>
                <a:r>
                  <a:rPr lang="en-US" dirty="0"/>
                  <a:t>factor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TCSPC measurement result: 20nt hairpin ~ 100ns for refolding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74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5204" t="-64"/>
          <a:stretch/>
        </p:blipFill>
        <p:spPr>
          <a:xfrm>
            <a:off x="3746705" y="3272881"/>
            <a:ext cx="2763839" cy="2949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66" y="3272881"/>
            <a:ext cx="3303639" cy="191126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521043" y="3938787"/>
            <a:ext cx="1348248" cy="352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r="24996" b="75153"/>
          <a:stretch/>
        </p:blipFill>
        <p:spPr>
          <a:xfrm>
            <a:off x="8166665" y="3191213"/>
            <a:ext cx="4006443" cy="1992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8935" y="35694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 to our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38" y="5474862"/>
                <a:ext cx="1399422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Unfolded motif relaxation is observable when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04" y="4475507"/>
                <a:ext cx="1952462" cy="1494576"/>
              </a:xfrm>
              <a:prstGeom prst="rect">
                <a:avLst/>
              </a:prstGeom>
              <a:blipFill>
                <a:blip r:embed="rId7"/>
                <a:stretch>
                  <a:fillRect l="-281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8188848" y="5587834"/>
            <a:ext cx="470072" cy="2308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5EC97988-144B-46A5-ACF8-A4488ABC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Population dynamics of structural motifs within the SD sequence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50" y="4098185"/>
            <a:ext cx="3465985" cy="2296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7" y="4181426"/>
            <a:ext cx="2672471" cy="1770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14" y="1933491"/>
            <a:ext cx="3085664" cy="20444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14" y="2085291"/>
            <a:ext cx="2703403" cy="1791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097" y="6359035"/>
            <a:ext cx="473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Exemplary motifs within the S-D sequence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16" y="1600317"/>
            <a:ext cx="6882957" cy="516221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86DC1-AB2F-460C-A506-E0750A45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779"/>
            <a:ext cx="6587220" cy="5308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55" y="365125"/>
            <a:ext cx="11499850" cy="132588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ym typeface="+mn-ea"/>
              </a:rPr>
              <a:t>Kinetic heterogeneity during co-transcriptional folding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67021" y="2719696"/>
            <a:ext cx="4954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Down-stream structures act as 'allosteric modulators' on local folding stability of the SD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S-D sequence unpaired probability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</m:oMath>
                </a14:m>
                <a:r>
                  <a:rPr lang="en-US" altLang="zh-CN" sz="2400" dirty="0"/>
                  <a:t>) indicating transient ribosome binding affinity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169" y="1613752"/>
                <a:ext cx="7080762" cy="830997"/>
              </a:xfrm>
              <a:prstGeom prst="rect">
                <a:avLst/>
              </a:prstGeom>
              <a:blipFill>
                <a:blip r:embed="rId3"/>
                <a:stretch>
                  <a:fillRect l="-129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9075174" y="3920025"/>
            <a:ext cx="167149" cy="70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1404" y="4731845"/>
            <a:ext cx="419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Transcription rate alters folding pathway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2029-810B-4A20-A0D9-0C104CEB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DDD5-BA53-4702-9459-8B201B47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E8C74-7988-4668-9751-9B94CF3D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46" y="208941"/>
            <a:ext cx="8586823" cy="64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09" y="365125"/>
            <a:ext cx="11090787" cy="1325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+mn-ea"/>
              </a:rPr>
              <a:t>SD accessibility correlates with mRNA level variation in coupled transcription-ribosome binding schemes 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</p:spPr>
            <p:txBody>
              <a:bodyPr>
                <a:normAutofit fontScale="92500"/>
              </a:bodyPr>
              <a:lstStyle/>
              <a:p>
                <a:endParaRPr lang="en-US" altLang="zh-CN" sz="2400" dirty="0"/>
              </a:p>
              <a:p>
                <a:r>
                  <a:rPr lang="en-US" altLang="zh-CN" sz="2400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at a given truncation time among mutants in different kinetic scheme</a:t>
                </a:r>
              </a:p>
              <a:p>
                <a:r>
                  <a:rPr lang="en-US" altLang="zh-CN" sz="2400" dirty="0"/>
                  <a:t>Significant correlation can be observed only for commensurable ribosome binding-transcription rate</a:t>
                </a:r>
              </a:p>
              <a:p>
                <a:r>
                  <a:rPr lang="en-US" altLang="zh-CN" sz="2400" dirty="0"/>
                  <a:t>Insight from T7 RNAP system: decoupling results in no mutation effect on expression level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356" y="1833329"/>
                <a:ext cx="4793564" cy="4487273"/>
              </a:xfrm>
              <a:blipFill>
                <a:blip r:embed="rId2"/>
                <a:stretch>
                  <a:fillRect l="-1398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/>
                  <a:t>log(transcription rate/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19" y="2654710"/>
                <a:ext cx="461665" cy="3303639"/>
              </a:xfrm>
              <a:prstGeom prst="rect">
                <a:avLst/>
              </a:prstGeom>
              <a:blipFill>
                <a:blip r:embed="rId4"/>
                <a:stretch>
                  <a:fillRect l="-11842" t="-2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37599" y="6305544"/>
            <a:ext cx="40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log(truncation time/s)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04387" y="1569016"/>
            <a:ext cx="5683045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2636" y="1522608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Slower ribosome binding</a:t>
            </a:r>
            <a:endParaRPr lang="zh-CN" alt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9626825" y="3890468"/>
            <a:ext cx="4510934" cy="32861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673592" y="2989006"/>
            <a:ext cx="461665" cy="247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Slower Transcription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FAAE82-4A53-43D3-B303-5CF365FCE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85" t="3571" r="20178" b="1569"/>
          <a:stretch/>
        </p:blipFill>
        <p:spPr>
          <a:xfrm>
            <a:off x="5470842" y="1957724"/>
            <a:ext cx="5931796" cy="43628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1A7F-83C6-48EB-B278-10F711C7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77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RBS binding affinity - mRNA level correlation is most significant when down-stream region is released under physiological transcription rate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B840F-F3E1-46E9-A65C-D203BBDD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1" y="1092757"/>
            <a:ext cx="13311601" cy="49918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/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Correlation between mRNA level and transient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𝑢𝑛𝑏𝑜𝑢𝑛𝑑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after a given base is transcribed, for all sequences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58D07-C594-4251-8949-B574BFEA7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9" y="6137329"/>
                <a:ext cx="11250014" cy="646331"/>
              </a:xfrm>
              <a:prstGeom prst="rect">
                <a:avLst/>
              </a:prstGeom>
              <a:blipFill>
                <a:blip r:embed="rId3"/>
                <a:stretch>
                  <a:fillRect l="-43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DC4043EF-FA2B-43F9-B298-4C53D39C9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" y="1092757"/>
            <a:ext cx="13311597" cy="49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2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3A30-F178-4B80-8098-57BCD47C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E76C11-A944-4550-A629-F5099101A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52029"/>
            <a:ext cx="13443936" cy="50414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F8F27-B28A-4BE8-ACC1-E58E92732780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only with N-terminal mutations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F7CCCBA6-7C4A-4B8F-84FA-F354CB5C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2028"/>
            <a:ext cx="13443935" cy="50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7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249-090C-44A0-B137-D72F87FF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EAD7817-6776-464E-A430-94E1AF9B4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205B2-F541-420C-A84B-A131ADECF1B3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both N-terminal and downstream mutations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7651BA-5665-436C-8D51-3A4E2B14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E155-415B-45CB-B7EB-C174C9C4FFC8}"/>
              </a:ext>
            </a:extLst>
          </p:cNvPr>
          <p:cNvSpPr/>
          <p:nvPr/>
        </p:nvSpPr>
        <p:spPr>
          <a:xfrm>
            <a:off x="317169" y="6137329"/>
            <a:ext cx="1125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Same correlation test, for sequences with downstream mutations only</a:t>
            </a:r>
          </a:p>
        </p:txBody>
      </p:sp>
      <p:pic>
        <p:nvPicPr>
          <p:cNvPr id="5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4D7B8B3-ECDF-44FE-8A8C-5FE1F285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827"/>
            <a:ext cx="13425443" cy="50345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47338-4CDD-4EB7-A43C-30FFC09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827"/>
            <a:ext cx="13425440" cy="5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5103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Introduction: Codon bias in prokaryotes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Methodology development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ym typeface="+mn-ea"/>
              </a:rPr>
              <a:t>Algorithm Procedure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Repartition of RNA secondary structure emsemble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Recombination&amp; Folding pathway identification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Results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Kinetic heterogeneity during co-transcriptional folding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Transcription- ribosome binding coupling dictates mRNA level variation among synomyous sequences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Future Plan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A Kinetic model for</a:t>
            </a:r>
            <a:r>
              <a:rPr lang="en-US" altLang="zh-CN" dirty="0">
                <a:sym typeface="+mn-ea"/>
              </a:rPr>
              <a:t> coupled</a:t>
            </a:r>
            <a:r>
              <a:rPr lang="en-US" altLang="zh-CN" dirty="0"/>
              <a:t> translation initiation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Quantitative species-wide investigation on codon usage selection pressure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612880" cy="132588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Biophysical scheme underlying mRNA variance: a kinetic model for coupled translation initiation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08" y="1857868"/>
            <a:ext cx="3899263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Freeform 4"/>
          <p:cNvSpPr/>
          <p:nvPr/>
        </p:nvSpPr>
        <p:spPr>
          <a:xfrm>
            <a:off x="756659" y="2047881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>
            <a:off x="1976285" y="2172929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10581" y="2229153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163" y="1857868"/>
            <a:ext cx="462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SD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16200000">
            <a:off x="260343" y="2400052"/>
            <a:ext cx="834300" cy="1583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3201" y="2959510"/>
            <a:ext cx="987229" cy="5586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4364" y="3072934"/>
            <a:ext cx="12515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Ribosome</a:t>
            </a:r>
            <a:endParaRPr lang="zh-CN" altLang="en-US" dirty="0"/>
          </a:p>
        </p:txBody>
      </p:sp>
      <p:sp>
        <p:nvSpPr>
          <p:cNvPr id="15" name="Curved Down Arrow 14"/>
          <p:cNvSpPr/>
          <p:nvPr/>
        </p:nvSpPr>
        <p:spPr>
          <a:xfrm rot="14564414" flipV="1">
            <a:off x="1484345" y="2747168"/>
            <a:ext cx="912606" cy="2667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35" y="3347236"/>
                <a:ext cx="1081548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Specific binding of ribosome on S-D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/>
                  <a:t> [extractable from folding population kinetics]</a:t>
                </a:r>
              </a:p>
              <a:p>
                <a:r>
                  <a:rPr lang="en-US" altLang="zh-CN" sz="2400" dirty="0"/>
                  <a:t>Non-specific binding of termination factors: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[Proportional to transcript length]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08" y="1988672"/>
                <a:ext cx="7756072" cy="1602555"/>
              </a:xfrm>
              <a:prstGeom prst="rect">
                <a:avLst/>
              </a:prstGeom>
              <a:blipFill>
                <a:blip r:embed="rId3"/>
                <a:stretch>
                  <a:fillRect l="-1178" t="-3042" b="-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Transcript survival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Effective translation initiation 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63" y="3704112"/>
                <a:ext cx="10216649" cy="3517117"/>
              </a:xfrm>
              <a:prstGeom prst="rect">
                <a:avLst/>
              </a:prstGeom>
              <a:blipFill>
                <a:blip r:embed="rId4"/>
                <a:stretch>
                  <a:fillRect l="-895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plan &amp; Prospects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242"/>
            <a:ext cx="3899263" cy="435133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3400" y="2270089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Implementation of coupled kinetic model – quantize the transcription-translation coupling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 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Genome and species-wide investigation on variation of kinetic coupling and evolutionary selection pressure on codon usage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Eugene Shakhnovich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Jacobs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 in our group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Overview: Codon bias in prokaryotes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7423" y="3039629"/>
            <a:ext cx="3281979" cy="567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Genome wide bias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19497" y="6356350"/>
            <a:ext cx="9413966" cy="365125"/>
          </a:xfrm>
        </p:spPr>
        <p:txBody>
          <a:bodyPr/>
          <a:lstStyle/>
          <a:p>
            <a:r>
              <a:rPr lang="en-US" altLang="zh-CN" dirty="0"/>
              <a:t>Eyre-Walker A, Bulmer M. Reduced synonymous substitution rate at the start of </a:t>
            </a:r>
            <a:r>
              <a:rPr lang="en-US" altLang="zh-CN" dirty="0" err="1"/>
              <a:t>enterobacterial</a:t>
            </a:r>
            <a:r>
              <a:rPr lang="en-US" altLang="zh-CN" dirty="0"/>
              <a:t> genes[J]. Nucleic acids research, 1993, 21(19): 4599-4603.</a:t>
            </a:r>
            <a:endParaRPr lang="en-US" dirty="0"/>
          </a:p>
        </p:txBody>
      </p:sp>
      <p:pic>
        <p:nvPicPr>
          <p:cNvPr id="2052" name="Picture 4" descr="File:Aminoacids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6" y="1974423"/>
            <a:ext cx="4333448" cy="42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02830" y="2121242"/>
            <a:ext cx="6651171" cy="1306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67698" y="1751910"/>
            <a:ext cx="7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5’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53800" y="1751910"/>
            <a:ext cx="5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3’</a:t>
            </a:r>
            <a:endParaRPr lang="zh-CN" altLang="en-US" dirty="0"/>
          </a:p>
        </p:txBody>
      </p:sp>
      <p:sp>
        <p:nvSpPr>
          <p:cNvPr id="12" name="Content Placeholder 2"/>
          <p:cNvSpPr>
            <a:spLocks noGrp="1"/>
          </p:cNvSpPr>
          <p:nvPr/>
        </p:nvSpPr>
        <p:spPr>
          <a:xfrm>
            <a:off x="1090748" y="1272482"/>
            <a:ext cx="2997205" cy="801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Synonymous codons, biased frequency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56" name="Picture 8" descr="âcodon bia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23" y="3515843"/>
            <a:ext cx="25241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 Arrow 8"/>
          <p:cNvSpPr/>
          <p:nvPr/>
        </p:nvSpPr>
        <p:spPr>
          <a:xfrm>
            <a:off x="9666514" y="2460924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8847" y="2032667"/>
            <a:ext cx="766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AUG</a:t>
            </a:r>
            <a:endParaRPr lang="zh-CN" alt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5071967" y="2056578"/>
            <a:ext cx="1546550" cy="26644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06314" y="2965117"/>
            <a:ext cx="3971109" cy="317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5’ Untranslated region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(5’-UTR)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More rare codons compared to genome wide usage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Evolutionarily conserved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No convincing physical mechanism has been proposed.</a:t>
            </a:r>
          </a:p>
        </p:txBody>
      </p:sp>
      <p:sp>
        <p:nvSpPr>
          <p:cNvPr id="21" name="Up Arrow 20"/>
          <p:cNvSpPr/>
          <p:nvPr/>
        </p:nvSpPr>
        <p:spPr>
          <a:xfrm>
            <a:off x="5760709" y="2413022"/>
            <a:ext cx="182880" cy="52943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15" y="365125"/>
            <a:ext cx="11621770" cy="132588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Synonymous mutations modulate expression level</a:t>
            </a:r>
            <a:endParaRPr lang="en-US" dirty="0"/>
          </a:p>
        </p:txBody>
      </p:sp>
      <p:pic>
        <p:nvPicPr>
          <p:cNvPr id="3074" name="Picture 2" descr="https://ars.els-cdn.com/content/image/1-s2.0-S1097276518303587-gr5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9" r="-1387"/>
          <a:stretch/>
        </p:blipFill>
        <p:spPr bwMode="auto">
          <a:xfrm>
            <a:off x="-214298" y="2288215"/>
            <a:ext cx="8847021" cy="22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ars.els-cdn.com/content/image/1-s2.0-S1097276518303587-gr5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 b="38508"/>
          <a:stretch/>
        </p:blipFill>
        <p:spPr bwMode="auto">
          <a:xfrm>
            <a:off x="8622910" y="1752134"/>
            <a:ext cx="3283975" cy="31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1065570" y="4995125"/>
            <a:ext cx="5266403" cy="751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Anti Shine-</a:t>
            </a:r>
            <a:r>
              <a:rPr lang="en-US" altLang="zh-CN" sz="2400" dirty="0" err="1"/>
              <a:t>Dalgarno</a:t>
            </a:r>
            <a:r>
              <a:rPr lang="en-US" altLang="zh-CN" sz="2400" dirty="0"/>
              <a:t> mutants library (E. Coli </a:t>
            </a:r>
            <a:r>
              <a:rPr lang="en-US" altLang="zh-CN" sz="2400" dirty="0" err="1"/>
              <a:t>folA</a:t>
            </a:r>
            <a:r>
              <a:rPr lang="en-US" altLang="zh-CN" sz="2400" dirty="0"/>
              <a:t> &amp; </a:t>
            </a:r>
            <a:r>
              <a:rPr lang="en-US" altLang="zh-CN" sz="2400" dirty="0" err="1"/>
              <a:t>Adk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Rectangle 3"/>
          <p:cNvSpPr/>
          <p:nvPr/>
        </p:nvSpPr>
        <p:spPr>
          <a:xfrm>
            <a:off x="6096000" y="2172934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851061" y="2187683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8711390" y="5058845"/>
            <a:ext cx="3107014" cy="687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Reduced mRNA level</a:t>
            </a:r>
            <a:endParaRPr lang="zh-CN" altLang="en-US" sz="2400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5548" y="2093659"/>
            <a:ext cx="5555227" cy="3819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Transient occlusion of the S-D sequence results in premature termination, which is responsible for mRNA level reduction.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underlying physical mechanism is still unclear.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789471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851061" y="1804220"/>
            <a:ext cx="639097" cy="32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https://ars.els-cdn.com/content/image/1-s2.0-S1097276518303587-fx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5" y="1028065"/>
            <a:ext cx="5950674" cy="59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5115" y="365125"/>
            <a:ext cx="11621770" cy="132588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Synonymous mutations modulate expression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Equilibrium thermodynamics are insufficient to explain 5'-UTR codon bias in E. Coli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671" y="5398514"/>
            <a:ext cx="6241026" cy="95783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sz="2400" dirty="0"/>
              <a:t>Only moderate correlation between local unfolding free energy &amp; mRNA level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995558" y="5398514"/>
            <a:ext cx="4121785" cy="85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Unable to capture down-stream mutation effects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4136" y="6356350"/>
            <a:ext cx="5632315" cy="365125"/>
          </a:xfrm>
        </p:spPr>
        <p:txBody>
          <a:bodyPr/>
          <a:lstStyle/>
          <a:p>
            <a:r>
              <a:rPr lang="en-CA" altLang="zh-CN" dirty="0"/>
              <a:t>Bhattacharyya S, Jacobs W M, Adkar B V, et al. Accessibility of the Shine-</a:t>
            </a:r>
            <a:r>
              <a:rPr lang="en-CA" altLang="zh-CN" dirty="0" err="1"/>
              <a:t>Dalgarno</a:t>
            </a:r>
            <a:r>
              <a:rPr lang="en-CA" altLang="zh-CN" dirty="0"/>
              <a:t> sequence dictates N-terminal codon bias in E. coli[J]. Molecular cell, 2018, 70(5): 894-905. e5.</a:t>
            </a:r>
            <a:endParaRPr lang="en-US" dirty="0"/>
          </a:p>
        </p:txBody>
      </p:sp>
      <p:pic>
        <p:nvPicPr>
          <p:cNvPr id="2050" name="Picture 2" descr="https://ars.els-cdn.com/content/image/1-s2.0-S1097276518303587-gr4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0" r="26329"/>
          <a:stretch/>
        </p:blipFill>
        <p:spPr bwMode="auto">
          <a:xfrm>
            <a:off x="1868128" y="1621032"/>
            <a:ext cx="7875730" cy="363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central dogma is away from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833" y="4438907"/>
            <a:ext cx="8707755" cy="1479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/>
              <a:t>Folding kinetic dependence of translation initiation: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sym typeface="+mn-ea"/>
              </a:rPr>
              <a:t>Insight from an artifical promoter system</a:t>
            </a:r>
            <a:endParaRPr lang="en-US" altLang="zh-CN" sz="2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Espah</a:t>
            </a:r>
            <a:r>
              <a:rPr lang="en-US" altLang="zh-CN" dirty="0"/>
              <a:t> </a:t>
            </a:r>
            <a:r>
              <a:rPr lang="en-US" altLang="zh-CN" dirty="0" err="1"/>
              <a:t>Borujeni</a:t>
            </a:r>
            <a:r>
              <a:rPr lang="en-US" altLang="zh-CN" dirty="0"/>
              <a:t>, A. and </a:t>
            </a:r>
            <a:r>
              <a:rPr lang="en-US" altLang="zh-CN" dirty="0" err="1"/>
              <a:t>Salis</a:t>
            </a:r>
            <a:r>
              <a:rPr lang="en-US" altLang="zh-CN" dirty="0"/>
              <a:t>, H.M., 2016. Translation initiation is controlled by RNA folding kinetics via a ribosome drafting mechanism. </a:t>
            </a:r>
            <a:r>
              <a:rPr lang="en-US" altLang="zh-CN" i="1" dirty="0"/>
              <a:t>Journal of the American Chemical Society</a:t>
            </a:r>
            <a:r>
              <a:rPr lang="en-US" altLang="zh-CN" dirty="0"/>
              <a:t>, </a:t>
            </a:r>
            <a:r>
              <a:rPr lang="en-US" altLang="zh-CN" i="1" dirty="0"/>
              <a:t>138</a:t>
            </a:r>
            <a:r>
              <a:rPr lang="en-US" altLang="zh-CN" dirty="0"/>
              <a:t>(22), pp.7016-7023.</a:t>
            </a:r>
            <a:endParaRPr lang="en-US" dirty="0"/>
          </a:p>
        </p:txBody>
      </p:sp>
      <p:pic>
        <p:nvPicPr>
          <p:cNvPr id="5122" name="Picture 2" descr="Abstrac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" y="1976232"/>
            <a:ext cx="7125930" cy="23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11612" y="2527328"/>
            <a:ext cx="3165988" cy="159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Similar local folding free energy</a:t>
            </a:r>
          </a:p>
          <a:p>
            <a:r>
              <a:rPr lang="en-US" altLang="zh-CN" sz="2400" dirty="0"/>
              <a:t>1000x translation initiation rate</a:t>
            </a:r>
            <a:endParaRPr lang="zh-CN" alt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5004617" y="5466735"/>
            <a:ext cx="1386349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48283" y="5436175"/>
            <a:ext cx="4076115" cy="346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dirty="0"/>
              <a:t>Beyond the simple Markov model?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kilobase level co-transcriptional folding kinetics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Source code available at https://github.com/Utenaq/GenoFold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572736" y="2097042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792362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26658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4" name="Oval 13"/>
          <p:cNvSpPr/>
          <p:nvPr/>
        </p:nvSpPr>
        <p:spPr>
          <a:xfrm>
            <a:off x="7344710" y="2222090"/>
            <a:ext cx="1447800" cy="481781"/>
          </a:xfrm>
          <a:prstGeom prst="ellips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79006" y="2278314"/>
            <a:ext cx="10348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RNAP</a:t>
            </a:r>
            <a:endParaRPr lang="zh-CN" alt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574458" y="2328095"/>
            <a:ext cx="1229033" cy="1376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44548" y="1958763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Elongation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47669" y="3559276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12098" y="2473271"/>
            <a:ext cx="1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→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93923" y="371659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2993923" y="415905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/>
          <p:cNvSpPr/>
          <p:nvPr/>
        </p:nvSpPr>
        <p:spPr>
          <a:xfrm>
            <a:off x="2993923" y="461133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/>
          <p:cNvSpPr/>
          <p:nvPr/>
        </p:nvSpPr>
        <p:spPr>
          <a:xfrm>
            <a:off x="3003755" y="551589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03755" y="507344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927195" y="3110678"/>
            <a:ext cx="629266" cy="324567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/>
          <p:cNvSpPr/>
          <p:nvPr/>
        </p:nvSpPr>
        <p:spPr>
          <a:xfrm>
            <a:off x="5073449" y="3721517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val 27"/>
          <p:cNvSpPr/>
          <p:nvPr/>
        </p:nvSpPr>
        <p:spPr>
          <a:xfrm>
            <a:off x="5073449" y="4163971"/>
            <a:ext cx="324464" cy="31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/>
          <p:cNvSpPr/>
          <p:nvPr/>
        </p:nvSpPr>
        <p:spPr>
          <a:xfrm>
            <a:off x="5073449" y="4616257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5083281" y="5520818"/>
            <a:ext cx="324464" cy="3146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83281" y="5078364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2" name="Oval 31"/>
          <p:cNvSpPr/>
          <p:nvPr/>
        </p:nvSpPr>
        <p:spPr>
          <a:xfrm>
            <a:off x="5068532" y="3303647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/>
          <p:cNvSpPr/>
          <p:nvPr/>
        </p:nvSpPr>
        <p:spPr>
          <a:xfrm>
            <a:off x="5078365" y="5899359"/>
            <a:ext cx="324464" cy="3146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Straight Connector 34"/>
          <p:cNvCxnSpPr>
            <a:stCxn id="21" idx="6"/>
            <a:endCxn id="32" idx="2"/>
          </p:cNvCxnSpPr>
          <p:nvPr/>
        </p:nvCxnSpPr>
        <p:spPr>
          <a:xfrm flipV="1">
            <a:off x="3318387" y="3460963"/>
            <a:ext cx="1750145" cy="41295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7" idx="2"/>
          </p:cNvCxnSpPr>
          <p:nvPr/>
        </p:nvCxnSpPr>
        <p:spPr>
          <a:xfrm>
            <a:off x="3318387" y="387391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  <a:endCxn id="28" idx="2"/>
          </p:cNvCxnSpPr>
          <p:nvPr/>
        </p:nvCxnSpPr>
        <p:spPr>
          <a:xfrm>
            <a:off x="3318387" y="4316367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3" idx="6"/>
            <a:endCxn id="29" idx="2"/>
          </p:cNvCxnSpPr>
          <p:nvPr/>
        </p:nvCxnSpPr>
        <p:spPr>
          <a:xfrm>
            <a:off x="3318387" y="4768653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6"/>
            <a:endCxn id="28" idx="2"/>
          </p:cNvCxnSpPr>
          <p:nvPr/>
        </p:nvCxnSpPr>
        <p:spPr>
          <a:xfrm flipV="1">
            <a:off x="3318387" y="4321287"/>
            <a:ext cx="1755062" cy="44736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2" idx="6"/>
            <a:endCxn id="30" idx="2"/>
          </p:cNvCxnSpPr>
          <p:nvPr/>
        </p:nvCxnSpPr>
        <p:spPr>
          <a:xfrm>
            <a:off x="3318387" y="4316367"/>
            <a:ext cx="1764894" cy="1361767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4" idx="6"/>
            <a:endCxn id="30" idx="2"/>
          </p:cNvCxnSpPr>
          <p:nvPr/>
        </p:nvCxnSpPr>
        <p:spPr>
          <a:xfrm>
            <a:off x="3328219" y="5673214"/>
            <a:ext cx="1755062" cy="492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4" idx="6"/>
            <a:endCxn id="33" idx="2"/>
          </p:cNvCxnSpPr>
          <p:nvPr/>
        </p:nvCxnSpPr>
        <p:spPr>
          <a:xfrm>
            <a:off x="3328219" y="5673214"/>
            <a:ext cx="1750146" cy="383461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6"/>
            <a:endCxn id="29" idx="2"/>
          </p:cNvCxnSpPr>
          <p:nvPr/>
        </p:nvCxnSpPr>
        <p:spPr>
          <a:xfrm>
            <a:off x="3318387" y="4316367"/>
            <a:ext cx="1755062" cy="45720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9" idx="54"/>
          </p:cNvCxnSpPr>
          <p:nvPr/>
        </p:nvCxnSpPr>
        <p:spPr>
          <a:xfrm>
            <a:off x="2733368" y="2578822"/>
            <a:ext cx="732052" cy="1039457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" idx="1"/>
          </p:cNvCxnSpPr>
          <p:nvPr/>
        </p:nvCxnSpPr>
        <p:spPr>
          <a:xfrm>
            <a:off x="1700981" y="2549325"/>
            <a:ext cx="1188895" cy="1039450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3" idx="58"/>
          </p:cNvCxnSpPr>
          <p:nvPr/>
        </p:nvCxnSpPr>
        <p:spPr>
          <a:xfrm flipV="1">
            <a:off x="5544946" y="2500163"/>
            <a:ext cx="1711273" cy="717545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3" idx="1"/>
          </p:cNvCxnSpPr>
          <p:nvPr/>
        </p:nvCxnSpPr>
        <p:spPr>
          <a:xfrm flipV="1">
            <a:off x="4980041" y="2657479"/>
            <a:ext cx="1115972" cy="441071"/>
          </a:xfrm>
          <a:prstGeom prst="line">
            <a:avLst/>
          </a:prstGeom>
          <a:ln w="19050"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967768" y="2205196"/>
            <a:ext cx="1386774" cy="491612"/>
          </a:xfrm>
          <a:custGeom>
            <a:avLst/>
            <a:gdLst>
              <a:gd name="connsiteX0" fmla="*/ 69251 w 1386774"/>
              <a:gd name="connsiteY0" fmla="*/ 462116 h 491612"/>
              <a:gd name="connsiteX1" fmla="*/ 128245 w 1386774"/>
              <a:gd name="connsiteY1" fmla="*/ 452283 h 491612"/>
              <a:gd name="connsiteX2" fmla="*/ 167574 w 1386774"/>
              <a:gd name="connsiteY2" fmla="*/ 403122 h 491612"/>
              <a:gd name="connsiteX3" fmla="*/ 197071 w 1386774"/>
              <a:gd name="connsiteY3" fmla="*/ 383458 h 491612"/>
              <a:gd name="connsiteX4" fmla="*/ 197071 w 1386774"/>
              <a:gd name="connsiteY4" fmla="*/ 285135 h 491612"/>
              <a:gd name="connsiteX5" fmla="*/ 167574 w 1386774"/>
              <a:gd name="connsiteY5" fmla="*/ 275303 h 491612"/>
              <a:gd name="connsiteX6" fmla="*/ 108580 w 1386774"/>
              <a:gd name="connsiteY6" fmla="*/ 245806 h 491612"/>
              <a:gd name="connsiteX7" fmla="*/ 49587 w 1386774"/>
              <a:gd name="connsiteY7" fmla="*/ 216309 h 491612"/>
              <a:gd name="connsiteX8" fmla="*/ 426 w 1386774"/>
              <a:gd name="connsiteY8" fmla="*/ 157316 h 491612"/>
              <a:gd name="connsiteX9" fmla="*/ 10258 w 1386774"/>
              <a:gd name="connsiteY9" fmla="*/ 88490 h 491612"/>
              <a:gd name="connsiteX10" fmla="*/ 20090 w 1386774"/>
              <a:gd name="connsiteY10" fmla="*/ 58993 h 491612"/>
              <a:gd name="connsiteX11" fmla="*/ 49587 w 1386774"/>
              <a:gd name="connsiteY11" fmla="*/ 49161 h 491612"/>
              <a:gd name="connsiteX12" fmla="*/ 79084 w 1386774"/>
              <a:gd name="connsiteY12" fmla="*/ 29496 h 491612"/>
              <a:gd name="connsiteX13" fmla="*/ 206903 w 1386774"/>
              <a:gd name="connsiteY13" fmla="*/ 29496 h 491612"/>
              <a:gd name="connsiteX14" fmla="*/ 236400 w 1386774"/>
              <a:gd name="connsiteY14" fmla="*/ 68825 h 491612"/>
              <a:gd name="connsiteX15" fmla="*/ 265897 w 1386774"/>
              <a:gd name="connsiteY15" fmla="*/ 78658 h 491612"/>
              <a:gd name="connsiteX16" fmla="*/ 295393 w 1386774"/>
              <a:gd name="connsiteY16" fmla="*/ 98322 h 491612"/>
              <a:gd name="connsiteX17" fmla="*/ 324890 w 1386774"/>
              <a:gd name="connsiteY17" fmla="*/ 157316 h 491612"/>
              <a:gd name="connsiteX18" fmla="*/ 354387 w 1386774"/>
              <a:gd name="connsiteY18" fmla="*/ 216309 h 491612"/>
              <a:gd name="connsiteX19" fmla="*/ 334722 w 1386774"/>
              <a:gd name="connsiteY19" fmla="*/ 285135 h 491612"/>
              <a:gd name="connsiteX20" fmla="*/ 305226 w 1386774"/>
              <a:gd name="connsiteY20" fmla="*/ 294967 h 491612"/>
              <a:gd name="connsiteX21" fmla="*/ 275729 w 1386774"/>
              <a:gd name="connsiteY21" fmla="*/ 314632 h 491612"/>
              <a:gd name="connsiteX22" fmla="*/ 275729 w 1386774"/>
              <a:gd name="connsiteY22" fmla="*/ 383458 h 491612"/>
              <a:gd name="connsiteX23" fmla="*/ 305226 w 1386774"/>
              <a:gd name="connsiteY23" fmla="*/ 403122 h 491612"/>
              <a:gd name="connsiteX24" fmla="*/ 442877 w 1386774"/>
              <a:gd name="connsiteY24" fmla="*/ 393290 h 491612"/>
              <a:gd name="connsiteX25" fmla="*/ 472374 w 1386774"/>
              <a:gd name="connsiteY25" fmla="*/ 373625 h 491612"/>
              <a:gd name="connsiteX26" fmla="*/ 501871 w 1386774"/>
              <a:gd name="connsiteY26" fmla="*/ 363793 h 491612"/>
              <a:gd name="connsiteX27" fmla="*/ 551032 w 1386774"/>
              <a:gd name="connsiteY27" fmla="*/ 275303 h 491612"/>
              <a:gd name="connsiteX28" fmla="*/ 521535 w 1386774"/>
              <a:gd name="connsiteY28" fmla="*/ 186812 h 491612"/>
              <a:gd name="connsiteX29" fmla="*/ 511703 w 1386774"/>
              <a:gd name="connsiteY29" fmla="*/ 157316 h 491612"/>
              <a:gd name="connsiteX30" fmla="*/ 501871 w 1386774"/>
              <a:gd name="connsiteY30" fmla="*/ 127819 h 491612"/>
              <a:gd name="connsiteX31" fmla="*/ 511703 w 1386774"/>
              <a:gd name="connsiteY31" fmla="*/ 88490 h 491612"/>
              <a:gd name="connsiteX32" fmla="*/ 541200 w 1386774"/>
              <a:gd name="connsiteY32" fmla="*/ 29496 h 491612"/>
              <a:gd name="connsiteX33" fmla="*/ 600193 w 1386774"/>
              <a:gd name="connsiteY33" fmla="*/ 0 h 491612"/>
              <a:gd name="connsiteX34" fmla="*/ 718180 w 1386774"/>
              <a:gd name="connsiteY34" fmla="*/ 9832 h 491612"/>
              <a:gd name="connsiteX35" fmla="*/ 806671 w 1386774"/>
              <a:gd name="connsiteY35" fmla="*/ 68825 h 491612"/>
              <a:gd name="connsiteX36" fmla="*/ 816503 w 1386774"/>
              <a:gd name="connsiteY36" fmla="*/ 98322 h 491612"/>
              <a:gd name="connsiteX37" fmla="*/ 836168 w 1386774"/>
              <a:gd name="connsiteY37" fmla="*/ 127819 h 491612"/>
              <a:gd name="connsiteX38" fmla="*/ 787006 w 1386774"/>
              <a:gd name="connsiteY38" fmla="*/ 245806 h 491612"/>
              <a:gd name="connsiteX39" fmla="*/ 757510 w 1386774"/>
              <a:gd name="connsiteY39" fmla="*/ 255638 h 491612"/>
              <a:gd name="connsiteX40" fmla="*/ 669019 w 1386774"/>
              <a:gd name="connsiteY40" fmla="*/ 304800 h 491612"/>
              <a:gd name="connsiteX41" fmla="*/ 629690 w 1386774"/>
              <a:gd name="connsiteY41" fmla="*/ 314632 h 491612"/>
              <a:gd name="connsiteX42" fmla="*/ 600193 w 1386774"/>
              <a:gd name="connsiteY42" fmla="*/ 334296 h 491612"/>
              <a:gd name="connsiteX43" fmla="*/ 639522 w 1386774"/>
              <a:gd name="connsiteY43" fmla="*/ 393290 h 491612"/>
              <a:gd name="connsiteX44" fmla="*/ 718180 w 1386774"/>
              <a:gd name="connsiteY44" fmla="*/ 373625 h 491612"/>
              <a:gd name="connsiteX45" fmla="*/ 777174 w 1386774"/>
              <a:gd name="connsiteY45" fmla="*/ 344129 h 491612"/>
              <a:gd name="connsiteX46" fmla="*/ 806671 w 1386774"/>
              <a:gd name="connsiteY46" fmla="*/ 324464 h 491612"/>
              <a:gd name="connsiteX47" fmla="*/ 846000 w 1386774"/>
              <a:gd name="connsiteY47" fmla="*/ 314632 h 491612"/>
              <a:gd name="connsiteX48" fmla="*/ 934490 w 1386774"/>
              <a:gd name="connsiteY48" fmla="*/ 294967 h 491612"/>
              <a:gd name="connsiteX49" fmla="*/ 963987 w 1386774"/>
              <a:gd name="connsiteY49" fmla="*/ 304800 h 491612"/>
              <a:gd name="connsiteX50" fmla="*/ 1022980 w 1386774"/>
              <a:gd name="connsiteY50" fmla="*/ 353961 h 491612"/>
              <a:gd name="connsiteX51" fmla="*/ 1042645 w 1386774"/>
              <a:gd name="connsiteY51" fmla="*/ 432619 h 491612"/>
              <a:gd name="connsiteX52" fmla="*/ 1062310 w 1386774"/>
              <a:gd name="connsiteY52" fmla="*/ 462116 h 491612"/>
              <a:gd name="connsiteX53" fmla="*/ 1091806 w 1386774"/>
              <a:gd name="connsiteY53" fmla="*/ 491612 h 491612"/>
              <a:gd name="connsiteX54" fmla="*/ 1160632 w 1386774"/>
              <a:gd name="connsiteY54" fmla="*/ 481780 h 491612"/>
              <a:gd name="connsiteX55" fmla="*/ 1170464 w 1386774"/>
              <a:gd name="connsiteY55" fmla="*/ 452283 h 491612"/>
              <a:gd name="connsiteX56" fmla="*/ 1190129 w 1386774"/>
              <a:gd name="connsiteY56" fmla="*/ 422787 h 491612"/>
              <a:gd name="connsiteX57" fmla="*/ 1229458 w 1386774"/>
              <a:gd name="connsiteY57" fmla="*/ 334296 h 491612"/>
              <a:gd name="connsiteX58" fmla="*/ 1288451 w 1386774"/>
              <a:gd name="connsiteY58" fmla="*/ 294967 h 491612"/>
              <a:gd name="connsiteX59" fmla="*/ 1347445 w 1386774"/>
              <a:gd name="connsiteY59" fmla="*/ 265471 h 491612"/>
              <a:gd name="connsiteX60" fmla="*/ 1386774 w 1386774"/>
              <a:gd name="connsiteY60" fmla="*/ 235974 h 49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86774" h="491612">
                <a:moveTo>
                  <a:pt x="69251" y="462116"/>
                </a:moveTo>
                <a:cubicBezTo>
                  <a:pt x="88916" y="458838"/>
                  <a:pt x="109332" y="458587"/>
                  <a:pt x="128245" y="452283"/>
                </a:cubicBezTo>
                <a:cubicBezTo>
                  <a:pt x="182041" y="434351"/>
                  <a:pt x="140257" y="437268"/>
                  <a:pt x="167574" y="403122"/>
                </a:cubicBezTo>
                <a:cubicBezTo>
                  <a:pt x="174956" y="393895"/>
                  <a:pt x="187239" y="390013"/>
                  <a:pt x="197071" y="383458"/>
                </a:cubicBezTo>
                <a:cubicBezTo>
                  <a:pt x="209179" y="347134"/>
                  <a:pt x="219667" y="330326"/>
                  <a:pt x="197071" y="285135"/>
                </a:cubicBezTo>
                <a:cubicBezTo>
                  <a:pt x="192436" y="275865"/>
                  <a:pt x="177406" y="278580"/>
                  <a:pt x="167574" y="275303"/>
                </a:cubicBezTo>
                <a:cubicBezTo>
                  <a:pt x="83035" y="218942"/>
                  <a:pt x="190000" y="286516"/>
                  <a:pt x="108580" y="245806"/>
                </a:cubicBezTo>
                <a:cubicBezTo>
                  <a:pt x="32340" y="207685"/>
                  <a:pt x="123729" y="241022"/>
                  <a:pt x="49587" y="216309"/>
                </a:cubicBezTo>
                <a:cubicBezTo>
                  <a:pt x="42160" y="208882"/>
                  <a:pt x="1947" y="172525"/>
                  <a:pt x="426" y="157316"/>
                </a:cubicBezTo>
                <a:cubicBezTo>
                  <a:pt x="-1880" y="134256"/>
                  <a:pt x="5713" y="111215"/>
                  <a:pt x="10258" y="88490"/>
                </a:cubicBezTo>
                <a:cubicBezTo>
                  <a:pt x="12291" y="78327"/>
                  <a:pt x="12761" y="66322"/>
                  <a:pt x="20090" y="58993"/>
                </a:cubicBezTo>
                <a:cubicBezTo>
                  <a:pt x="27419" y="51664"/>
                  <a:pt x="39755" y="52438"/>
                  <a:pt x="49587" y="49161"/>
                </a:cubicBezTo>
                <a:cubicBezTo>
                  <a:pt x="59419" y="42606"/>
                  <a:pt x="68515" y="34781"/>
                  <a:pt x="79084" y="29496"/>
                </a:cubicBezTo>
                <a:cubicBezTo>
                  <a:pt x="122954" y="7561"/>
                  <a:pt x="151895" y="23995"/>
                  <a:pt x="206903" y="29496"/>
                </a:cubicBezTo>
                <a:cubicBezTo>
                  <a:pt x="216735" y="42606"/>
                  <a:pt x="223811" y="58334"/>
                  <a:pt x="236400" y="68825"/>
                </a:cubicBezTo>
                <a:cubicBezTo>
                  <a:pt x="244362" y="75460"/>
                  <a:pt x="256627" y="74023"/>
                  <a:pt x="265897" y="78658"/>
                </a:cubicBezTo>
                <a:cubicBezTo>
                  <a:pt x="276466" y="83943"/>
                  <a:pt x="285561" y="91767"/>
                  <a:pt x="295393" y="98322"/>
                </a:cubicBezTo>
                <a:cubicBezTo>
                  <a:pt x="320110" y="172467"/>
                  <a:pt x="286768" y="81071"/>
                  <a:pt x="324890" y="157316"/>
                </a:cubicBezTo>
                <a:cubicBezTo>
                  <a:pt x="365593" y="238722"/>
                  <a:pt x="298035" y="131782"/>
                  <a:pt x="354387" y="216309"/>
                </a:cubicBezTo>
                <a:cubicBezTo>
                  <a:pt x="354301" y="216652"/>
                  <a:pt x="339425" y="280432"/>
                  <a:pt x="334722" y="285135"/>
                </a:cubicBezTo>
                <a:cubicBezTo>
                  <a:pt x="327394" y="292463"/>
                  <a:pt x="315058" y="291690"/>
                  <a:pt x="305226" y="294967"/>
                </a:cubicBezTo>
                <a:cubicBezTo>
                  <a:pt x="295394" y="301522"/>
                  <a:pt x="283111" y="305404"/>
                  <a:pt x="275729" y="314632"/>
                </a:cubicBezTo>
                <a:cubicBezTo>
                  <a:pt x="261256" y="332724"/>
                  <a:pt x="263863" y="365660"/>
                  <a:pt x="275729" y="383458"/>
                </a:cubicBezTo>
                <a:cubicBezTo>
                  <a:pt x="282284" y="393290"/>
                  <a:pt x="295394" y="396567"/>
                  <a:pt x="305226" y="403122"/>
                </a:cubicBezTo>
                <a:cubicBezTo>
                  <a:pt x="351110" y="399845"/>
                  <a:pt x="397576" y="401284"/>
                  <a:pt x="442877" y="393290"/>
                </a:cubicBezTo>
                <a:cubicBezTo>
                  <a:pt x="454514" y="391236"/>
                  <a:pt x="461805" y="378910"/>
                  <a:pt x="472374" y="373625"/>
                </a:cubicBezTo>
                <a:cubicBezTo>
                  <a:pt x="481644" y="368990"/>
                  <a:pt x="492039" y="367070"/>
                  <a:pt x="501871" y="363793"/>
                </a:cubicBezTo>
                <a:cubicBezTo>
                  <a:pt x="546949" y="296177"/>
                  <a:pt x="533727" y="327221"/>
                  <a:pt x="551032" y="275303"/>
                </a:cubicBezTo>
                <a:lnTo>
                  <a:pt x="521535" y="186812"/>
                </a:lnTo>
                <a:lnTo>
                  <a:pt x="511703" y="157316"/>
                </a:lnTo>
                <a:lnTo>
                  <a:pt x="501871" y="127819"/>
                </a:lnTo>
                <a:cubicBezTo>
                  <a:pt x="505148" y="114709"/>
                  <a:pt x="507991" y="101483"/>
                  <a:pt x="511703" y="88490"/>
                </a:cubicBezTo>
                <a:cubicBezTo>
                  <a:pt x="518101" y="66098"/>
                  <a:pt x="523962" y="46733"/>
                  <a:pt x="541200" y="29496"/>
                </a:cubicBezTo>
                <a:cubicBezTo>
                  <a:pt x="560259" y="10437"/>
                  <a:pt x="576204" y="7996"/>
                  <a:pt x="600193" y="0"/>
                </a:cubicBezTo>
                <a:cubicBezTo>
                  <a:pt x="639522" y="3277"/>
                  <a:pt x="679391" y="2559"/>
                  <a:pt x="718180" y="9832"/>
                </a:cubicBezTo>
                <a:cubicBezTo>
                  <a:pt x="746640" y="15168"/>
                  <a:pt x="788503" y="54290"/>
                  <a:pt x="806671" y="68825"/>
                </a:cubicBezTo>
                <a:cubicBezTo>
                  <a:pt x="809948" y="78657"/>
                  <a:pt x="811868" y="89052"/>
                  <a:pt x="816503" y="98322"/>
                </a:cubicBezTo>
                <a:cubicBezTo>
                  <a:pt x="821788" y="108891"/>
                  <a:pt x="835187" y="116043"/>
                  <a:pt x="836168" y="127819"/>
                </a:cubicBezTo>
                <a:cubicBezTo>
                  <a:pt x="842351" y="202012"/>
                  <a:pt x="840235" y="215389"/>
                  <a:pt x="787006" y="245806"/>
                </a:cubicBezTo>
                <a:cubicBezTo>
                  <a:pt x="778008" y="250948"/>
                  <a:pt x="767342" y="252361"/>
                  <a:pt x="757510" y="255638"/>
                </a:cubicBezTo>
                <a:cubicBezTo>
                  <a:pt x="704697" y="290847"/>
                  <a:pt x="714445" y="291821"/>
                  <a:pt x="669019" y="304800"/>
                </a:cubicBezTo>
                <a:cubicBezTo>
                  <a:pt x="656026" y="308512"/>
                  <a:pt x="642800" y="311355"/>
                  <a:pt x="629690" y="314632"/>
                </a:cubicBezTo>
                <a:cubicBezTo>
                  <a:pt x="619858" y="321187"/>
                  <a:pt x="603439" y="322934"/>
                  <a:pt x="600193" y="334296"/>
                </a:cubicBezTo>
                <a:cubicBezTo>
                  <a:pt x="585749" y="384851"/>
                  <a:pt x="610487" y="383612"/>
                  <a:pt x="639522" y="393290"/>
                </a:cubicBezTo>
                <a:cubicBezTo>
                  <a:pt x="658229" y="389549"/>
                  <a:pt x="698019" y="383706"/>
                  <a:pt x="718180" y="373625"/>
                </a:cubicBezTo>
                <a:cubicBezTo>
                  <a:pt x="794410" y="335510"/>
                  <a:pt x="703042" y="368839"/>
                  <a:pt x="777174" y="344129"/>
                </a:cubicBezTo>
                <a:cubicBezTo>
                  <a:pt x="787006" y="337574"/>
                  <a:pt x="795809" y="329119"/>
                  <a:pt x="806671" y="324464"/>
                </a:cubicBezTo>
                <a:cubicBezTo>
                  <a:pt x="819092" y="319141"/>
                  <a:pt x="833007" y="318344"/>
                  <a:pt x="846000" y="314632"/>
                </a:cubicBezTo>
                <a:cubicBezTo>
                  <a:pt x="913776" y="295268"/>
                  <a:pt x="828022" y="312713"/>
                  <a:pt x="934490" y="294967"/>
                </a:cubicBezTo>
                <a:cubicBezTo>
                  <a:pt x="944322" y="298245"/>
                  <a:pt x="954717" y="300165"/>
                  <a:pt x="963987" y="304800"/>
                </a:cubicBezTo>
                <a:cubicBezTo>
                  <a:pt x="991368" y="318490"/>
                  <a:pt x="1001233" y="332213"/>
                  <a:pt x="1022980" y="353961"/>
                </a:cubicBezTo>
                <a:cubicBezTo>
                  <a:pt x="1026719" y="372654"/>
                  <a:pt x="1032569" y="412466"/>
                  <a:pt x="1042645" y="432619"/>
                </a:cubicBezTo>
                <a:cubicBezTo>
                  <a:pt x="1047930" y="443188"/>
                  <a:pt x="1054745" y="453038"/>
                  <a:pt x="1062310" y="462116"/>
                </a:cubicBezTo>
                <a:cubicBezTo>
                  <a:pt x="1071211" y="472798"/>
                  <a:pt x="1081974" y="481780"/>
                  <a:pt x="1091806" y="491612"/>
                </a:cubicBezTo>
                <a:cubicBezTo>
                  <a:pt x="1114748" y="488335"/>
                  <a:pt x="1139904" y="492144"/>
                  <a:pt x="1160632" y="481780"/>
                </a:cubicBezTo>
                <a:cubicBezTo>
                  <a:pt x="1169902" y="477145"/>
                  <a:pt x="1165829" y="461553"/>
                  <a:pt x="1170464" y="452283"/>
                </a:cubicBezTo>
                <a:cubicBezTo>
                  <a:pt x="1175749" y="441714"/>
                  <a:pt x="1183574" y="432619"/>
                  <a:pt x="1190129" y="422787"/>
                </a:cubicBezTo>
                <a:cubicBezTo>
                  <a:pt x="1197454" y="400812"/>
                  <a:pt x="1207460" y="353545"/>
                  <a:pt x="1229458" y="334296"/>
                </a:cubicBezTo>
                <a:cubicBezTo>
                  <a:pt x="1247244" y="318733"/>
                  <a:pt x="1268787" y="308077"/>
                  <a:pt x="1288451" y="294967"/>
                </a:cubicBezTo>
                <a:cubicBezTo>
                  <a:pt x="1326569" y="269555"/>
                  <a:pt x="1306739" y="279039"/>
                  <a:pt x="1347445" y="265471"/>
                </a:cubicBezTo>
                <a:cubicBezTo>
                  <a:pt x="1380798" y="243235"/>
                  <a:pt x="1368586" y="254162"/>
                  <a:pt x="1386774" y="235974"/>
                </a:cubicBezTo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440106" y="3227458"/>
            <a:ext cx="1722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Recombination</a:t>
            </a:r>
            <a:endParaRPr lang="zh-CN" alt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1510498" y="2804990"/>
            <a:ext cx="160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Folding configuration space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5898134" y="4411063"/>
            <a:ext cx="2001066" cy="523567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86" y="5223091"/>
            <a:ext cx="3211911" cy="3495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r="30989" b="1839"/>
          <a:stretch/>
        </p:blipFill>
        <p:spPr>
          <a:xfrm>
            <a:off x="5760025" y="3876263"/>
            <a:ext cx="2226000" cy="344525"/>
          </a:xfrm>
          <a:prstGeom prst="rect">
            <a:avLst/>
          </a:prstGeom>
        </p:spPr>
      </p:pic>
      <p:sp>
        <p:nvSpPr>
          <p:cNvPr id="80" name="Down Arrow 79"/>
          <p:cNvSpPr/>
          <p:nvPr/>
        </p:nvSpPr>
        <p:spPr>
          <a:xfrm>
            <a:off x="6811337" y="4208211"/>
            <a:ext cx="77421" cy="10148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624376" y="4492335"/>
            <a:ext cx="268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Integrate Master Equation</a:t>
            </a:r>
            <a:endParaRPr lang="zh-CN" alt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2358439" y="6017343"/>
            <a:ext cx="165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9666363" y="3456038"/>
            <a:ext cx="629266" cy="23892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Oval 84"/>
          <p:cNvSpPr/>
          <p:nvPr/>
        </p:nvSpPr>
        <p:spPr>
          <a:xfrm>
            <a:off x="9812617" y="3613359"/>
            <a:ext cx="324464" cy="3146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Oval 85"/>
          <p:cNvSpPr/>
          <p:nvPr/>
        </p:nvSpPr>
        <p:spPr>
          <a:xfrm>
            <a:off x="9812617" y="4055813"/>
            <a:ext cx="324464" cy="3146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Oval 86"/>
          <p:cNvSpPr/>
          <p:nvPr/>
        </p:nvSpPr>
        <p:spPr>
          <a:xfrm>
            <a:off x="9812617" y="4508099"/>
            <a:ext cx="324464" cy="3146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/>
          <p:cNvSpPr/>
          <p:nvPr/>
        </p:nvSpPr>
        <p:spPr>
          <a:xfrm>
            <a:off x="9822449" y="5412660"/>
            <a:ext cx="324464" cy="31463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9822449" y="4970206"/>
            <a:ext cx="461665" cy="3736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0" name="Right Arrow 89"/>
          <p:cNvSpPr/>
          <p:nvPr/>
        </p:nvSpPr>
        <p:spPr>
          <a:xfrm>
            <a:off x="8232070" y="4358688"/>
            <a:ext cx="1402528" cy="6672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344516" y="4393767"/>
            <a:ext cx="169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Population Selection</a:t>
            </a:r>
            <a:endParaRPr lang="zh-CN" alt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9124335" y="5923731"/>
            <a:ext cx="222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Active pool 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t+dt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Repartition of the RNA structure ensemble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1123" y="6356350"/>
            <a:ext cx="6049609" cy="365125"/>
          </a:xfrm>
        </p:spPr>
        <p:txBody>
          <a:bodyPr/>
          <a:lstStyle/>
          <a:p>
            <a:r>
              <a:rPr lang="en-US" dirty="0"/>
              <a:t>Source code available at https://github.com/Utenaq/GenoFold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47724" y="3020069"/>
            <a:ext cx="5181600" cy="1962449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/>
              <a:t>Coarse-graining the free energy landscape: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All populated RNA secondary structures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↓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 Linkage of locally sub-optimal structural domains (</a:t>
            </a:r>
            <a:r>
              <a:rPr lang="en-US" sz="2000" dirty="0" err="1"/>
              <a:t>foldons</a:t>
            </a:r>
            <a:r>
              <a:rPr lang="en-US" sz="2000" dirty="0"/>
              <a:t>)</a:t>
            </a:r>
          </a:p>
        </p:txBody>
      </p:sp>
      <p:pic>
        <p:nvPicPr>
          <p:cNvPr id="9" name="Picture 8" descr="r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46" y="-597410"/>
            <a:ext cx="8667508" cy="5743351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8305800" y="3893344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5800" y="3893344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CA" altLang="zh-CN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CA" altLang="zh-CN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CA" altLang="zh-CN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CA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𝑓𝑜𝑙𝑑𝑜𝑛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54" y="4666130"/>
                <a:ext cx="5608934" cy="479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/>
                  <a:t>Challenge: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𝑒𝑛𝑠𝑒𝑚𝑏𝑙𝑒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𝑡𝑟𝑎𝑛𝑠𝑐𝑟𝑖𝑝𝑡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~500,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500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39" y="1549702"/>
                <a:ext cx="5946436" cy="1015663"/>
              </a:xfrm>
              <a:prstGeom prst="rect">
                <a:avLst/>
              </a:prstGeom>
              <a:blipFill>
                <a:blip r:embed="rId7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Configuration space after elongation: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sub>
                      <m:sup/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𝑓𝑜𝑙𝑑𝑜𝑛𝑠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0492" y="5204820"/>
                <a:ext cx="10848283" cy="507255"/>
              </a:xfrm>
              <a:prstGeom prst="rect">
                <a:avLst/>
              </a:prstGeom>
              <a:blipFill>
                <a:blip r:embed="rId8"/>
                <a:stretch>
                  <a:fillRect t="-86747" b="-1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 rot="12956077">
            <a:off x="7715172" y="5940219"/>
            <a:ext cx="591671" cy="45719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2504" y="6127234"/>
            <a:ext cx="415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 - Possible domain boundary positions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58839" y="5684187"/>
            <a:ext cx="60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Following this ansatz, representative structure sets within the configuration space can be calculated iteratively.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alatino Linotype"/>
        <a:ea typeface="华文中宋"/>
        <a:cs typeface=""/>
      </a:majorFont>
      <a:minorFont>
        <a:latin typeface="Palatino Linotype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1026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等线</vt:lpstr>
      <vt:lpstr>华文中宋</vt:lpstr>
      <vt:lpstr>Arial</vt:lpstr>
      <vt:lpstr>Cambria Math</vt:lpstr>
      <vt:lpstr>Palatino Linotype</vt:lpstr>
      <vt:lpstr>Times New Roman</vt:lpstr>
      <vt:lpstr>Office Theme</vt:lpstr>
      <vt:lpstr>Equation.KSEE3</vt:lpstr>
      <vt:lpstr>Non-equilibrium Folding Dynamics as an Evolutionary Basis for Prokaryotic 5'-UTR Codon Bias</vt:lpstr>
      <vt:lpstr>Outline</vt:lpstr>
      <vt:lpstr>Overview: Codon bias in prokaryotes </vt:lpstr>
      <vt:lpstr>Synonymous mutations modulate expression level</vt:lpstr>
      <vt:lpstr>Synonymous mutations modulate expression level</vt:lpstr>
      <vt:lpstr>Equilibrium thermodynamics are insufficient to explain 5'-UTR codon bias in E. Coli</vt:lpstr>
      <vt:lpstr>The central dogma is away from equilibrium</vt:lpstr>
      <vt:lpstr>Modeling kilobase level co-transcriptional folding kinetics</vt:lpstr>
      <vt:lpstr>Repartition of the RNA structure ensemble</vt:lpstr>
      <vt:lpstr>Recombination&amp; Folding pathway identification </vt:lpstr>
      <vt:lpstr>Mapping to Physiological Conditions</vt:lpstr>
      <vt:lpstr>Population dynamics of structural motifs within the SD sequence</vt:lpstr>
      <vt:lpstr>Kinetic heterogeneity during co-transcriptional folding</vt:lpstr>
      <vt:lpstr>PowerPoint Presentation</vt:lpstr>
      <vt:lpstr>SD accessibility correlates with mRNA level variation in coupled transcription-ribosome binding schemes </vt:lpstr>
      <vt:lpstr>RBS binding affinity - mRNA level correlation is most significant when down-stream region is released under physiological transcription rate  </vt:lpstr>
      <vt:lpstr>PowerPoint Presentation</vt:lpstr>
      <vt:lpstr>PowerPoint Presentation</vt:lpstr>
      <vt:lpstr>PowerPoint Presentation</vt:lpstr>
      <vt:lpstr>Biophysical scheme underlying mRNA variance: a kinetic model for coupled translation initiation</vt:lpstr>
      <vt:lpstr>Future plan &amp; Prospects</vt:lpstr>
      <vt:lpstr>Acknowledgement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Correlation Spectroscopy</dc:title>
  <dc:creator>乔卓然</dc:creator>
  <cp:lastModifiedBy>Qiao, Zhuoran</cp:lastModifiedBy>
  <cp:revision>158</cp:revision>
  <dcterms:created xsi:type="dcterms:W3CDTF">2018-03-09T15:02:00Z</dcterms:created>
  <dcterms:modified xsi:type="dcterms:W3CDTF">2018-09-12T21:55:09Z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